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59197" y="142494"/>
            <a:ext cx="2673604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E5496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95400"/>
          </a:xfrm>
          <a:custGeom>
            <a:avLst/>
            <a:gdLst/>
            <a:ahLst/>
            <a:cxnLst/>
            <a:rect l="l" t="t" r="r" b="b"/>
            <a:pathLst>
              <a:path w="12192000" h="1295400">
                <a:moveTo>
                  <a:pt x="12192000" y="0"/>
                </a:moveTo>
                <a:lnTo>
                  <a:pt x="0" y="0"/>
                </a:lnTo>
                <a:lnTo>
                  <a:pt x="0" y="1295400"/>
                </a:lnTo>
                <a:lnTo>
                  <a:pt x="12192000" y="12954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799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9960" y="1505711"/>
            <a:ext cx="11292078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8194" y="2048763"/>
            <a:ext cx="677672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E5496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3178301" y="4343400"/>
              <a:ext cx="9013825" cy="2514600"/>
            </a:xfrm>
            <a:custGeom>
              <a:avLst/>
              <a:gdLst/>
              <a:ahLst/>
              <a:cxnLst/>
              <a:rect l="l" t="t" r="r" b="b"/>
              <a:pathLst>
                <a:path w="9013825" h="2514600">
                  <a:moveTo>
                    <a:pt x="0" y="2514597"/>
                  </a:moveTo>
                  <a:lnTo>
                    <a:pt x="9013697" y="2514597"/>
                  </a:lnTo>
                  <a:lnTo>
                    <a:pt x="9013697" y="0"/>
                  </a:lnTo>
                  <a:lnTo>
                    <a:pt x="0" y="0"/>
                  </a:lnTo>
                  <a:lnTo>
                    <a:pt x="0" y="2514597"/>
                  </a:lnTo>
                  <a:close/>
                </a:path>
              </a:pathLst>
            </a:custGeom>
            <a:solidFill>
              <a:srgbClr val="EEF4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4343400"/>
              <a:ext cx="3168650" cy="2514600"/>
            </a:xfrm>
            <a:custGeom>
              <a:avLst/>
              <a:gdLst/>
              <a:ahLst/>
              <a:cxnLst/>
              <a:rect l="l" t="t" r="r" b="b"/>
              <a:pathLst>
                <a:path w="3168650" h="2514600">
                  <a:moveTo>
                    <a:pt x="0" y="2514600"/>
                  </a:moveTo>
                  <a:lnTo>
                    <a:pt x="3168396" y="2514600"/>
                  </a:lnTo>
                  <a:lnTo>
                    <a:pt x="3168396" y="0"/>
                  </a:lnTo>
                  <a:lnTo>
                    <a:pt x="0" y="0"/>
                  </a:lnTo>
                  <a:lnTo>
                    <a:pt x="0" y="2514600"/>
                  </a:lnTo>
                  <a:close/>
                </a:path>
              </a:pathLst>
            </a:custGeom>
            <a:solidFill>
              <a:srgbClr val="B8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777996"/>
              <a:ext cx="3168650" cy="565785"/>
            </a:xfrm>
            <a:custGeom>
              <a:avLst/>
              <a:gdLst/>
              <a:ahLst/>
              <a:cxnLst/>
              <a:rect l="l" t="t" r="r" b="b"/>
              <a:pathLst>
                <a:path w="3168650" h="565785">
                  <a:moveTo>
                    <a:pt x="0" y="565403"/>
                  </a:moveTo>
                  <a:lnTo>
                    <a:pt x="3168396" y="565403"/>
                  </a:lnTo>
                  <a:lnTo>
                    <a:pt x="3168396" y="0"/>
                  </a:lnTo>
                  <a:lnTo>
                    <a:pt x="0" y="0"/>
                  </a:lnTo>
                  <a:lnTo>
                    <a:pt x="0" y="565403"/>
                  </a:lnTo>
                  <a:close/>
                </a:path>
              </a:pathLst>
            </a:custGeom>
            <a:solidFill>
              <a:srgbClr val="36A9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66872" y="3777996"/>
              <a:ext cx="9025255" cy="565785"/>
            </a:xfrm>
            <a:custGeom>
              <a:avLst/>
              <a:gdLst/>
              <a:ahLst/>
              <a:cxnLst/>
              <a:rect l="l" t="t" r="r" b="b"/>
              <a:pathLst>
                <a:path w="9025255" h="565785">
                  <a:moveTo>
                    <a:pt x="0" y="565403"/>
                  </a:moveTo>
                  <a:lnTo>
                    <a:pt x="9025128" y="565403"/>
                  </a:lnTo>
                  <a:lnTo>
                    <a:pt x="9025128" y="0"/>
                  </a:lnTo>
                  <a:lnTo>
                    <a:pt x="0" y="0"/>
                  </a:lnTo>
                  <a:lnTo>
                    <a:pt x="0" y="565403"/>
                  </a:lnTo>
                  <a:close/>
                </a:path>
              </a:pathLst>
            </a:custGeom>
            <a:solidFill>
              <a:srgbClr val="244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2192000" cy="3778250"/>
            </a:xfrm>
            <a:custGeom>
              <a:avLst/>
              <a:gdLst/>
              <a:ahLst/>
              <a:cxnLst/>
              <a:rect l="l" t="t" r="r" b="b"/>
              <a:pathLst>
                <a:path w="12192000" h="3778250">
                  <a:moveTo>
                    <a:pt x="0" y="3777996"/>
                  </a:moveTo>
                  <a:lnTo>
                    <a:pt x="12192000" y="377799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777996"/>
                  </a:lnTo>
                  <a:close/>
                </a:path>
              </a:pathLst>
            </a:custGeom>
            <a:solidFill>
              <a:srgbClr val="6799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Родителям</a:t>
            </a:r>
            <a:r>
              <a:rPr spc="-25" dirty="0"/>
              <a:t> </a:t>
            </a:r>
            <a:r>
              <a:rPr dirty="0"/>
              <a:t>о</a:t>
            </a:r>
            <a:r>
              <a:rPr spc="-25" dirty="0"/>
              <a:t> </a:t>
            </a:r>
            <a:r>
              <a:rPr spc="-5" dirty="0"/>
              <a:t>социально-</a:t>
            </a:r>
          </a:p>
          <a:p>
            <a:pPr marL="3175" algn="ctr">
              <a:lnSpc>
                <a:spcPct val="100000"/>
              </a:lnSpc>
            </a:pPr>
            <a:r>
              <a:rPr dirty="0"/>
              <a:t>психологическом</a:t>
            </a:r>
            <a:r>
              <a:rPr spc="-45" dirty="0"/>
              <a:t> </a:t>
            </a:r>
            <a:r>
              <a:rPr spc="-5" dirty="0"/>
              <a:t>тестировании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94613" y="6319773"/>
            <a:ext cx="111613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50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r>
              <a:rPr sz="1600" b="1" spc="45" dirty="0">
                <a:solidFill>
                  <a:srgbClr val="36A9E0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36A9E0"/>
                </a:solidFill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45303" y="5220461"/>
            <a:ext cx="65062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244E69"/>
                </a:solidFill>
                <a:latin typeface="Verdana"/>
                <a:cs typeface="Verdana"/>
              </a:rPr>
              <a:t>202</a:t>
            </a:r>
            <a:r>
              <a:rPr lang="ru-RU" sz="3600" b="1" dirty="0">
                <a:solidFill>
                  <a:srgbClr val="244E69"/>
                </a:solidFill>
                <a:latin typeface="Verdana"/>
                <a:cs typeface="Verdana"/>
              </a:rPr>
              <a:t>4</a:t>
            </a:r>
            <a:r>
              <a:rPr sz="3600" b="1" dirty="0">
                <a:solidFill>
                  <a:srgbClr val="244E69"/>
                </a:solidFill>
                <a:latin typeface="Verdana"/>
                <a:cs typeface="Verdana"/>
              </a:rPr>
              <a:t>-</a:t>
            </a:r>
            <a:r>
              <a:rPr sz="3600" b="1" spc="-45" dirty="0">
                <a:solidFill>
                  <a:srgbClr val="244E69"/>
                </a:solidFill>
                <a:latin typeface="Verdana"/>
                <a:cs typeface="Verdana"/>
              </a:rPr>
              <a:t> </a:t>
            </a:r>
            <a:r>
              <a:rPr sz="3600" b="1" dirty="0">
                <a:solidFill>
                  <a:srgbClr val="244E69"/>
                </a:solidFill>
                <a:latin typeface="Verdana"/>
                <a:cs typeface="Verdana"/>
              </a:rPr>
              <a:t>202</a:t>
            </a:r>
            <a:r>
              <a:rPr lang="ru-RU" sz="3600" b="1" dirty="0">
                <a:solidFill>
                  <a:srgbClr val="244E69"/>
                </a:solidFill>
                <a:latin typeface="Verdana"/>
                <a:cs typeface="Verdana"/>
              </a:rPr>
              <a:t>5</a:t>
            </a:r>
            <a:r>
              <a:rPr sz="3600" b="1" spc="-30" dirty="0">
                <a:solidFill>
                  <a:srgbClr val="244E69"/>
                </a:solidFill>
                <a:latin typeface="Verdana"/>
                <a:cs typeface="Verdana"/>
              </a:rPr>
              <a:t> </a:t>
            </a:r>
            <a:r>
              <a:rPr sz="3600" b="1" dirty="0">
                <a:solidFill>
                  <a:srgbClr val="244E69"/>
                </a:solidFill>
                <a:latin typeface="Verdana"/>
                <a:cs typeface="Verdana"/>
              </a:rPr>
              <a:t>учебный</a:t>
            </a:r>
            <a:r>
              <a:rPr sz="3600" b="1" spc="-50" dirty="0">
                <a:solidFill>
                  <a:srgbClr val="244E69"/>
                </a:solidFill>
                <a:latin typeface="Verdana"/>
                <a:cs typeface="Verdana"/>
              </a:rPr>
              <a:t> </a:t>
            </a:r>
            <a:r>
              <a:rPr sz="3600" b="1" spc="-5" dirty="0">
                <a:solidFill>
                  <a:srgbClr val="244E69"/>
                </a:solidFill>
                <a:latin typeface="Verdana"/>
                <a:cs typeface="Verdana"/>
              </a:rPr>
              <a:t>год</a:t>
            </a:r>
            <a:endParaRPr sz="3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9516" y="210261"/>
            <a:ext cx="6698615" cy="6858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01600" indent="-89535">
              <a:lnSpc>
                <a:spcPct val="100000"/>
              </a:lnSpc>
              <a:spcBef>
                <a:spcPts val="295"/>
              </a:spcBef>
              <a:buSzPct val="95000"/>
              <a:buFont typeface="Microsoft Sans Serif"/>
              <a:buChar char="•"/>
              <a:tabLst>
                <a:tab pos="102235" algn="l"/>
              </a:tabLst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СОЦИАЛЬНО-ПСИХОЛОГИЧЕСКОЕ</a:t>
            </a:r>
            <a:r>
              <a:rPr sz="20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ТЕСТИРОВАНИЕ</a:t>
            </a:r>
            <a:endParaRPr sz="2000">
              <a:latin typeface="Arial"/>
              <a:cs typeface="Arial"/>
            </a:endParaRPr>
          </a:p>
          <a:p>
            <a:pPr marL="101600" indent="-89535">
              <a:lnSpc>
                <a:spcPct val="100000"/>
              </a:lnSpc>
              <a:spcBef>
                <a:spcPts val="200"/>
              </a:spcBef>
              <a:buSzPct val="95000"/>
              <a:buFont typeface="Microsoft Sans Serif"/>
              <a:buChar char="•"/>
              <a:tabLst>
                <a:tab pos="102235" algn="l"/>
              </a:tabLst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ЕДИНАЯ</a:t>
            </a:r>
            <a:r>
              <a:rPr sz="20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ЭЛЕКТРОННАЯ</a:t>
            </a:r>
            <a:r>
              <a:rPr sz="20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ПЛАТФОРМА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5847" y="1759203"/>
            <a:ext cx="4833620" cy="205232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138430">
              <a:lnSpc>
                <a:spcPts val="2100"/>
              </a:lnSpc>
              <a:spcBef>
                <a:spcPts val="219"/>
              </a:spcBef>
            </a:pP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Приказ</a:t>
            </a:r>
            <a:r>
              <a:rPr sz="1800" b="1" i="1" spc="-10" dirty="0">
                <a:solidFill>
                  <a:srgbClr val="2E5496"/>
                </a:solidFill>
                <a:latin typeface="Arial"/>
                <a:cs typeface="Arial"/>
              </a:rPr>
              <a:t> Министерства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2E5496"/>
                </a:solidFill>
                <a:latin typeface="Arial"/>
                <a:cs typeface="Arial"/>
              </a:rPr>
              <a:t>просвещения</a:t>
            </a:r>
            <a:r>
              <a:rPr sz="1800" b="1" i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2E5496"/>
                </a:solidFill>
                <a:latin typeface="Arial"/>
                <a:cs typeface="Arial"/>
              </a:rPr>
              <a:t>РФ </a:t>
            </a:r>
            <a:r>
              <a:rPr sz="1800" b="1" i="1" spc="-484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2E5496"/>
                </a:solidFill>
                <a:latin typeface="Arial"/>
                <a:cs typeface="Arial"/>
              </a:rPr>
              <a:t>от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 20.02.2020</a:t>
            </a:r>
            <a:r>
              <a:rPr sz="1800" b="1" i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2E5496"/>
                </a:solidFill>
                <a:latin typeface="Arial"/>
                <a:cs typeface="Arial"/>
              </a:rPr>
              <a:t>года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2E5496"/>
                </a:solidFill>
                <a:latin typeface="Arial"/>
                <a:cs typeface="Arial"/>
              </a:rPr>
              <a:t>№59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1200"/>
              </a:spcBef>
            </a:pPr>
            <a:r>
              <a:rPr sz="1800" i="1" spc="-5" dirty="0">
                <a:solidFill>
                  <a:srgbClr val="2E5496"/>
                </a:solidFill>
                <a:latin typeface="Arial"/>
                <a:cs typeface="Arial"/>
              </a:rPr>
              <a:t>«Об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утверждении </a:t>
            </a:r>
            <a:r>
              <a:rPr sz="1800" i="1" spc="-5" dirty="0">
                <a:solidFill>
                  <a:srgbClr val="2E5496"/>
                </a:solidFill>
                <a:latin typeface="Arial"/>
                <a:cs typeface="Arial"/>
              </a:rPr>
              <a:t>Порядка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проведения </a:t>
            </a:r>
            <a:r>
              <a:rPr sz="1800" i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социально-психологического</a:t>
            </a:r>
            <a:r>
              <a:rPr sz="1800" i="1" spc="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тестирования </a:t>
            </a:r>
            <a:r>
              <a:rPr sz="1800" i="1" spc="-484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обучающихся</a:t>
            </a:r>
            <a:r>
              <a:rPr sz="1800" i="1" dirty="0">
                <a:solidFill>
                  <a:srgbClr val="2E5496"/>
                </a:solidFill>
                <a:latin typeface="Arial"/>
                <a:cs typeface="Arial"/>
              </a:rPr>
              <a:t> в </a:t>
            </a:r>
            <a:r>
              <a:rPr sz="1800" i="1" spc="-15" dirty="0">
                <a:solidFill>
                  <a:srgbClr val="2E5496"/>
                </a:solidFill>
                <a:latin typeface="Arial"/>
                <a:cs typeface="Arial"/>
              </a:rPr>
              <a:t>общеобразовательных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 организациях </a:t>
            </a:r>
            <a:r>
              <a:rPr sz="1800" i="1" dirty="0">
                <a:solidFill>
                  <a:srgbClr val="2E5496"/>
                </a:solidFill>
                <a:latin typeface="Arial"/>
                <a:cs typeface="Arial"/>
              </a:rPr>
              <a:t>и </a:t>
            </a:r>
            <a:r>
              <a:rPr sz="1800" i="1" spc="-5" dirty="0">
                <a:solidFill>
                  <a:srgbClr val="2E5496"/>
                </a:solidFill>
                <a:latin typeface="Arial"/>
                <a:cs typeface="Arial"/>
              </a:rPr>
              <a:t>профессиональных </a:t>
            </a:r>
            <a:r>
              <a:rPr sz="1800" i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i="1" spc="-15" dirty="0">
                <a:solidFill>
                  <a:srgbClr val="2E5496"/>
                </a:solidFill>
                <a:latin typeface="Arial"/>
                <a:cs typeface="Arial"/>
              </a:rPr>
              <a:t>образовательных</a:t>
            </a:r>
            <a:r>
              <a:rPr sz="1800" i="1" spc="-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E5496"/>
                </a:solidFill>
                <a:latin typeface="Arial"/>
                <a:cs typeface="Arial"/>
              </a:rPr>
              <a:t>организациях»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1755394"/>
            <a:ext cx="1851025" cy="635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920750" algn="l"/>
              </a:tabLst>
            </a:pPr>
            <a:r>
              <a:rPr sz="1800" b="1" spc="-30" dirty="0">
                <a:latin typeface="Arial"/>
                <a:cs typeface="Arial"/>
              </a:rPr>
              <a:t>С</a:t>
            </a:r>
            <a:r>
              <a:rPr sz="1800" b="1" spc="-25" dirty="0">
                <a:latin typeface="Arial"/>
                <a:cs typeface="Arial"/>
              </a:rPr>
              <a:t>П</a:t>
            </a:r>
            <a:r>
              <a:rPr sz="1800" b="1" dirty="0">
                <a:latin typeface="Arial"/>
                <a:cs typeface="Arial"/>
              </a:rPr>
              <a:t>Т	</a:t>
            </a:r>
            <a:r>
              <a:rPr sz="1800" spc="-50" dirty="0">
                <a:latin typeface="Microsoft Sans Serif"/>
                <a:cs typeface="Microsoft Sans Serif"/>
              </a:rPr>
              <a:t>я</a:t>
            </a:r>
            <a:r>
              <a:rPr sz="1800" spc="-80" dirty="0">
                <a:latin typeface="Microsoft Sans Serif"/>
                <a:cs typeface="Microsoft Sans Serif"/>
              </a:rPr>
              <a:t>в</a:t>
            </a:r>
            <a:r>
              <a:rPr sz="1800" spc="-30" dirty="0">
                <a:latin typeface="Microsoft Sans Serif"/>
                <a:cs typeface="Microsoft Sans Serif"/>
              </a:rPr>
              <a:t>л</a:t>
            </a:r>
            <a:r>
              <a:rPr sz="1800" spc="-60" dirty="0">
                <a:latin typeface="Microsoft Sans Serif"/>
                <a:cs typeface="Microsoft Sans Serif"/>
              </a:rPr>
              <a:t>я</a:t>
            </a:r>
            <a:r>
              <a:rPr sz="1800" spc="-110" dirty="0">
                <a:latin typeface="Microsoft Sans Serif"/>
                <a:cs typeface="Microsoft Sans Serif"/>
              </a:rPr>
              <a:t>е</a:t>
            </a:r>
            <a:r>
              <a:rPr sz="1800" spc="-70" dirty="0">
                <a:latin typeface="Microsoft Sans Serif"/>
                <a:cs typeface="Microsoft Sans Serif"/>
              </a:rPr>
              <a:t>т</a:t>
            </a:r>
            <a:r>
              <a:rPr sz="1800" spc="-45" dirty="0">
                <a:latin typeface="Microsoft Sans Serif"/>
                <a:cs typeface="Microsoft Sans Serif"/>
              </a:rPr>
              <a:t>с</a:t>
            </a:r>
            <a:r>
              <a:rPr sz="1800" spc="-5" dirty="0">
                <a:latin typeface="Microsoft Sans Serif"/>
                <a:cs typeface="Microsoft Sans Serif"/>
              </a:rPr>
              <a:t>я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b="1" spc="-50" dirty="0">
                <a:latin typeface="Arial"/>
                <a:cs typeface="Arial"/>
              </a:rPr>
              <a:t>профилактике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61639" y="1755394"/>
            <a:ext cx="1198880" cy="635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340"/>
              </a:spcBef>
            </a:pPr>
            <a:r>
              <a:rPr sz="1800" b="1" spc="-40" dirty="0">
                <a:latin typeface="Arial"/>
                <a:cs typeface="Arial"/>
              </a:rPr>
              <a:t>частью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800" spc="-70" dirty="0">
                <a:latin typeface="Microsoft Sans Serif"/>
                <a:cs typeface="Microsoft Sans Serif"/>
              </a:rPr>
              <a:t>вовлечения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21632" y="1755394"/>
            <a:ext cx="2205355" cy="6350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  <a:tabLst>
                <a:tab pos="1920875" algn="l"/>
              </a:tabLst>
            </a:pPr>
            <a:r>
              <a:rPr sz="1800" b="1" spc="-50" dirty="0">
                <a:latin typeface="Arial"/>
                <a:cs typeface="Arial"/>
              </a:rPr>
              <a:t>м</a:t>
            </a:r>
            <a:r>
              <a:rPr sz="1800" b="1" spc="-45" dirty="0">
                <a:latin typeface="Arial"/>
                <a:cs typeface="Arial"/>
              </a:rPr>
              <a:t>е</a:t>
            </a:r>
            <a:r>
              <a:rPr sz="1800" b="1" spc="-55" dirty="0">
                <a:latin typeface="Arial"/>
                <a:cs typeface="Arial"/>
              </a:rPr>
              <a:t>ро</a:t>
            </a:r>
            <a:r>
              <a:rPr sz="1800" b="1" spc="-45" dirty="0">
                <a:latin typeface="Arial"/>
                <a:cs typeface="Arial"/>
              </a:rPr>
              <a:t>пр</a:t>
            </a:r>
            <a:r>
              <a:rPr sz="1800" b="1" spc="-40" dirty="0">
                <a:latin typeface="Arial"/>
                <a:cs typeface="Arial"/>
              </a:rPr>
              <a:t>и</a:t>
            </a:r>
            <a:r>
              <a:rPr sz="1800" b="1" spc="-50" dirty="0">
                <a:latin typeface="Arial"/>
                <a:cs typeface="Arial"/>
              </a:rPr>
              <a:t>я</a:t>
            </a:r>
            <a:r>
              <a:rPr sz="1800" b="1" spc="-45" dirty="0">
                <a:latin typeface="Arial"/>
                <a:cs typeface="Arial"/>
              </a:rPr>
              <a:t>ти</a:t>
            </a:r>
            <a:r>
              <a:rPr sz="1800" b="1" dirty="0">
                <a:latin typeface="Arial"/>
                <a:cs typeface="Arial"/>
              </a:rPr>
              <a:t>й	</a:t>
            </a:r>
            <a:r>
              <a:rPr sz="1800" b="1" spc="-30" dirty="0">
                <a:latin typeface="Arial"/>
                <a:cs typeface="Arial"/>
              </a:rPr>
              <a:t>по</a:t>
            </a:r>
            <a:endParaRPr sz="1800">
              <a:latin typeface="Arial"/>
              <a:cs typeface="Arial"/>
            </a:endParaRPr>
          </a:p>
          <a:p>
            <a:pPr marL="212725">
              <a:lnSpc>
                <a:spcPct val="100000"/>
              </a:lnSpc>
              <a:spcBef>
                <a:spcPts val="240"/>
              </a:spcBef>
              <a:tabLst>
                <a:tab pos="2070100" algn="l"/>
              </a:tabLst>
            </a:pPr>
            <a:r>
              <a:rPr sz="1800" spc="-60" dirty="0">
                <a:latin typeface="Microsoft Sans Serif"/>
                <a:cs typeface="Microsoft Sans Serif"/>
              </a:rPr>
              <a:t>о</a:t>
            </a:r>
            <a:r>
              <a:rPr sz="1800" spc="-114" dirty="0">
                <a:latin typeface="Microsoft Sans Serif"/>
                <a:cs typeface="Microsoft Sans Serif"/>
              </a:rPr>
              <a:t>б</a:t>
            </a:r>
            <a:r>
              <a:rPr sz="1800" spc="-60" dirty="0">
                <a:latin typeface="Microsoft Sans Serif"/>
                <a:cs typeface="Microsoft Sans Serif"/>
              </a:rPr>
              <a:t>у</a:t>
            </a:r>
            <a:r>
              <a:rPr sz="1800" spc="-90" dirty="0">
                <a:latin typeface="Microsoft Sans Serif"/>
                <a:cs typeface="Microsoft Sans Serif"/>
              </a:rPr>
              <a:t>ч</a:t>
            </a:r>
            <a:r>
              <a:rPr sz="1800" spc="-60" dirty="0">
                <a:latin typeface="Microsoft Sans Serif"/>
                <a:cs typeface="Microsoft Sans Serif"/>
              </a:rPr>
              <a:t>аю</a:t>
            </a:r>
            <a:r>
              <a:rPr sz="1800" spc="-70" dirty="0">
                <a:latin typeface="Microsoft Sans Serif"/>
                <a:cs typeface="Microsoft Sans Serif"/>
              </a:rPr>
              <a:t>щи</a:t>
            </a:r>
            <a:r>
              <a:rPr sz="1800" spc="-85" dirty="0">
                <a:latin typeface="Microsoft Sans Serif"/>
                <a:cs typeface="Microsoft Sans Serif"/>
              </a:rPr>
              <a:t>х</a:t>
            </a:r>
            <a:r>
              <a:rPr sz="1800" spc="-60" dirty="0">
                <a:latin typeface="Microsoft Sans Serif"/>
                <a:cs typeface="Microsoft Sans Serif"/>
              </a:rPr>
              <a:t>с</a:t>
            </a:r>
            <a:r>
              <a:rPr sz="1800" spc="-5" dirty="0">
                <a:latin typeface="Microsoft Sans Serif"/>
                <a:cs typeface="Microsoft Sans Serif"/>
              </a:rPr>
              <a:t>я</a:t>
            </a:r>
            <a:r>
              <a:rPr sz="1800" dirty="0">
                <a:latin typeface="Microsoft Sans Serif"/>
                <a:cs typeface="Microsoft Sans Serif"/>
              </a:rPr>
              <a:t>	в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2395473"/>
            <a:ext cx="5687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latin typeface="Microsoft Sans Serif"/>
                <a:cs typeface="Microsoft Sans Serif"/>
              </a:rPr>
              <a:t>у</a:t>
            </a:r>
            <a:r>
              <a:rPr sz="1800" spc="-90" dirty="0">
                <a:latin typeface="Microsoft Sans Serif"/>
                <a:cs typeface="Microsoft Sans Serif"/>
              </a:rPr>
              <a:t>п</a:t>
            </a:r>
            <a:r>
              <a:rPr sz="1800" spc="-100" dirty="0">
                <a:latin typeface="Microsoft Sans Serif"/>
                <a:cs typeface="Microsoft Sans Serif"/>
              </a:rPr>
              <a:t>о</a:t>
            </a:r>
            <a:r>
              <a:rPr sz="1800" spc="-60" dirty="0">
                <a:latin typeface="Microsoft Sans Serif"/>
                <a:cs typeface="Microsoft Sans Serif"/>
              </a:rPr>
              <a:t>т</a:t>
            </a:r>
            <a:r>
              <a:rPr sz="1800" spc="-55" dirty="0">
                <a:latin typeface="Microsoft Sans Serif"/>
                <a:cs typeface="Microsoft Sans Serif"/>
              </a:rPr>
              <a:t>р</a:t>
            </a:r>
            <a:r>
              <a:rPr sz="1800" spc="-75" dirty="0">
                <a:latin typeface="Microsoft Sans Serif"/>
                <a:cs typeface="Microsoft Sans Serif"/>
              </a:rPr>
              <a:t>е</a:t>
            </a:r>
            <a:r>
              <a:rPr sz="1800" spc="-145" dirty="0">
                <a:latin typeface="Microsoft Sans Serif"/>
                <a:cs typeface="Microsoft Sans Serif"/>
              </a:rPr>
              <a:t>б</a:t>
            </a:r>
            <a:r>
              <a:rPr sz="1800" spc="-35" dirty="0">
                <a:latin typeface="Microsoft Sans Serif"/>
                <a:cs typeface="Microsoft Sans Serif"/>
              </a:rPr>
              <a:t>л</a:t>
            </a:r>
            <a:r>
              <a:rPr sz="1800" spc="-55" dirty="0">
                <a:latin typeface="Microsoft Sans Serif"/>
                <a:cs typeface="Microsoft Sans Serif"/>
              </a:rPr>
              <a:t>е</a:t>
            </a:r>
            <a:r>
              <a:rPr sz="1800" spc="-65" dirty="0">
                <a:latin typeface="Microsoft Sans Serif"/>
                <a:cs typeface="Microsoft Sans Serif"/>
              </a:rPr>
              <a:t>н</a:t>
            </a:r>
            <a:r>
              <a:rPr sz="1800" spc="-60" dirty="0">
                <a:latin typeface="Microsoft Sans Serif"/>
                <a:cs typeface="Microsoft Sans Serif"/>
              </a:rPr>
              <a:t>и</a:t>
            </a:r>
            <a:r>
              <a:rPr sz="1800" dirty="0">
                <a:latin typeface="Microsoft Sans Serif"/>
                <a:cs typeface="Microsoft Sans Serif"/>
              </a:rPr>
              <a:t>е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65" dirty="0">
                <a:latin typeface="Microsoft Sans Serif"/>
                <a:cs typeface="Microsoft Sans Serif"/>
              </a:rPr>
              <a:t>н</a:t>
            </a:r>
            <a:r>
              <a:rPr sz="1800" spc="-55" dirty="0">
                <a:latin typeface="Microsoft Sans Serif"/>
                <a:cs typeface="Microsoft Sans Serif"/>
              </a:rPr>
              <a:t>ар</a:t>
            </a:r>
            <a:r>
              <a:rPr sz="1800" spc="-155" dirty="0">
                <a:latin typeface="Microsoft Sans Serif"/>
                <a:cs typeface="Microsoft Sans Serif"/>
              </a:rPr>
              <a:t>к</a:t>
            </a:r>
            <a:r>
              <a:rPr sz="1800" spc="-100" dirty="0">
                <a:latin typeface="Microsoft Sans Serif"/>
                <a:cs typeface="Microsoft Sans Serif"/>
              </a:rPr>
              <a:t>о</a:t>
            </a:r>
            <a:r>
              <a:rPr sz="1800" spc="-60" dirty="0">
                <a:latin typeface="Microsoft Sans Serif"/>
                <a:cs typeface="Microsoft Sans Serif"/>
              </a:rPr>
              <a:t>ти</a:t>
            </a:r>
            <a:r>
              <a:rPr sz="1800" spc="-85" dirty="0">
                <a:latin typeface="Microsoft Sans Serif"/>
                <a:cs typeface="Microsoft Sans Serif"/>
              </a:rPr>
              <a:t>ч</a:t>
            </a:r>
            <a:r>
              <a:rPr sz="1800" spc="-55" dirty="0">
                <a:latin typeface="Microsoft Sans Serif"/>
                <a:cs typeface="Microsoft Sans Serif"/>
              </a:rPr>
              <a:t>ес</a:t>
            </a:r>
            <a:r>
              <a:rPr sz="1800" spc="-170" dirty="0">
                <a:latin typeface="Microsoft Sans Serif"/>
                <a:cs typeface="Microsoft Sans Serif"/>
              </a:rPr>
              <a:t>к</a:t>
            </a:r>
            <a:r>
              <a:rPr sz="1800" spc="-60" dirty="0">
                <a:latin typeface="Microsoft Sans Serif"/>
                <a:cs typeface="Microsoft Sans Serif"/>
              </a:rPr>
              <a:t>и</a:t>
            </a:r>
            <a:r>
              <a:rPr sz="1800" dirty="0">
                <a:latin typeface="Microsoft Sans Serif"/>
                <a:cs typeface="Microsoft Sans Serif"/>
              </a:rPr>
              <a:t>х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и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п</a:t>
            </a:r>
            <a:r>
              <a:rPr sz="1800" spc="-55" dirty="0">
                <a:latin typeface="Microsoft Sans Serif"/>
                <a:cs typeface="Microsoft Sans Serif"/>
              </a:rPr>
              <a:t>с</a:t>
            </a:r>
            <a:r>
              <a:rPr sz="1800" spc="-60" dirty="0">
                <a:latin typeface="Microsoft Sans Serif"/>
                <a:cs typeface="Microsoft Sans Serif"/>
              </a:rPr>
              <a:t>и</a:t>
            </a:r>
            <a:r>
              <a:rPr sz="1800" spc="-75" dirty="0">
                <a:latin typeface="Microsoft Sans Serif"/>
                <a:cs typeface="Microsoft Sans Serif"/>
              </a:rPr>
              <a:t>х</a:t>
            </a:r>
            <a:r>
              <a:rPr sz="1800" spc="-55" dirty="0">
                <a:latin typeface="Microsoft Sans Serif"/>
                <a:cs typeface="Microsoft Sans Serif"/>
              </a:rPr>
              <a:t>о</a:t>
            </a:r>
            <a:r>
              <a:rPr sz="1800" spc="-60" dirty="0">
                <a:latin typeface="Microsoft Sans Serif"/>
                <a:cs typeface="Microsoft Sans Serif"/>
              </a:rPr>
              <a:t>а</a:t>
            </a:r>
            <a:r>
              <a:rPr sz="1800" spc="-155" dirty="0">
                <a:latin typeface="Microsoft Sans Serif"/>
                <a:cs typeface="Microsoft Sans Serif"/>
              </a:rPr>
              <a:t>к</a:t>
            </a:r>
            <a:r>
              <a:rPr sz="1800" spc="-60" dirty="0">
                <a:latin typeface="Microsoft Sans Serif"/>
                <a:cs typeface="Microsoft Sans Serif"/>
              </a:rPr>
              <a:t>т</a:t>
            </a:r>
            <a:r>
              <a:rPr sz="1800" spc="-65" dirty="0">
                <a:latin typeface="Microsoft Sans Serif"/>
                <a:cs typeface="Microsoft Sans Serif"/>
              </a:rPr>
              <a:t>и</a:t>
            </a:r>
            <a:r>
              <a:rPr sz="1800" spc="-60" dirty="0">
                <a:latin typeface="Microsoft Sans Serif"/>
                <a:cs typeface="Microsoft Sans Serif"/>
              </a:rPr>
              <a:t>в</a:t>
            </a:r>
            <a:r>
              <a:rPr sz="1800" spc="-65" dirty="0">
                <a:latin typeface="Microsoft Sans Serif"/>
                <a:cs typeface="Microsoft Sans Serif"/>
              </a:rPr>
              <a:t>н</a:t>
            </a:r>
            <a:r>
              <a:rPr sz="1800" spc="-55" dirty="0">
                <a:latin typeface="Microsoft Sans Serif"/>
                <a:cs typeface="Microsoft Sans Serif"/>
              </a:rPr>
              <a:t>ы</a:t>
            </a:r>
            <a:r>
              <a:rPr sz="1800" dirty="0">
                <a:latin typeface="Microsoft Sans Serif"/>
                <a:cs typeface="Microsoft Sans Serif"/>
              </a:rPr>
              <a:t>х</a:t>
            </a:r>
            <a:r>
              <a:rPr sz="1800" spc="-140" dirty="0">
                <a:latin typeface="Microsoft Sans Serif"/>
                <a:cs typeface="Microsoft Sans Serif"/>
              </a:rPr>
              <a:t> </a:t>
            </a:r>
            <a:r>
              <a:rPr sz="1800" spc="-40" dirty="0">
                <a:latin typeface="Microsoft Sans Serif"/>
                <a:cs typeface="Microsoft Sans Serif"/>
              </a:rPr>
              <a:t>в</a:t>
            </a:r>
            <a:r>
              <a:rPr sz="1800" spc="-15" dirty="0">
                <a:latin typeface="Microsoft Sans Serif"/>
                <a:cs typeface="Microsoft Sans Serif"/>
              </a:rPr>
              <a:t>е</a:t>
            </a:r>
            <a:r>
              <a:rPr sz="1800" spc="-30" dirty="0">
                <a:latin typeface="Microsoft Sans Serif"/>
                <a:cs typeface="Microsoft Sans Serif"/>
              </a:rPr>
              <a:t>щ</a:t>
            </a:r>
            <a:r>
              <a:rPr sz="1800" spc="-15" dirty="0">
                <a:latin typeface="Microsoft Sans Serif"/>
                <a:cs typeface="Microsoft Sans Serif"/>
              </a:rPr>
              <a:t>е</a:t>
            </a:r>
            <a:r>
              <a:rPr sz="1800" spc="-20" dirty="0">
                <a:latin typeface="Microsoft Sans Serif"/>
                <a:cs typeface="Microsoft Sans Serif"/>
              </a:rPr>
              <a:t>ст</a:t>
            </a:r>
            <a:r>
              <a:rPr sz="1800" spc="-25" dirty="0">
                <a:latin typeface="Microsoft Sans Serif"/>
                <a:cs typeface="Microsoft Sans Serif"/>
              </a:rPr>
              <a:t>в</a:t>
            </a:r>
            <a:r>
              <a:rPr sz="1800" dirty="0">
                <a:latin typeface="Microsoft Sans Serif"/>
                <a:cs typeface="Microsoft Sans Serif"/>
              </a:rPr>
              <a:t>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2974594"/>
            <a:ext cx="5727700" cy="1263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1800" spc="-90" dirty="0">
                <a:latin typeface="Microsoft Sans Serif"/>
                <a:cs typeface="Microsoft Sans Serif"/>
              </a:rPr>
              <a:t>Проходит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b="1" spc="-75" dirty="0">
                <a:latin typeface="Arial"/>
                <a:cs typeface="Arial"/>
              </a:rPr>
              <a:t>ежегодно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на</a:t>
            </a:r>
            <a:r>
              <a:rPr sz="1800" spc="100" dirty="0">
                <a:latin typeface="Microsoft Sans Serif"/>
                <a:cs typeface="Microsoft Sans Serif"/>
              </a:rPr>
              <a:t> </a:t>
            </a:r>
            <a:r>
              <a:rPr sz="1800" b="1" spc="15" dirty="0">
                <a:latin typeface="Arial"/>
                <a:cs typeface="Arial"/>
              </a:rPr>
              <a:t>всей</a:t>
            </a:r>
            <a:r>
              <a:rPr sz="1800" b="1" spc="130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территории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40" dirty="0">
                <a:latin typeface="Arial"/>
                <a:cs typeface="Arial"/>
              </a:rPr>
              <a:t>Российской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Федерации.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09245" algn="l"/>
                <a:tab pos="1250315" algn="l"/>
                <a:tab pos="1521460" algn="l"/>
                <a:tab pos="2418715" algn="l"/>
                <a:tab pos="2682875" algn="l"/>
                <a:tab pos="3176905" algn="l"/>
                <a:tab pos="3569335" algn="l"/>
                <a:tab pos="4549775" algn="l"/>
                <a:tab pos="5097145" algn="l"/>
              </a:tabLst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9000" y="4194047"/>
            <a:ext cx="10770870" cy="230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027930">
              <a:lnSpc>
                <a:spcPct val="111100"/>
              </a:lnSpc>
              <a:spcBef>
                <a:spcPts val="100"/>
              </a:spcBef>
              <a:tabLst>
                <a:tab pos="872490" algn="l"/>
                <a:tab pos="2076450" algn="l"/>
                <a:tab pos="4859020" algn="l"/>
                <a:tab pos="5625465" algn="l"/>
              </a:tabLst>
            </a:pPr>
            <a:endParaRPr sz="18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11100"/>
              </a:lnSpc>
              <a:spcBef>
                <a:spcPts val="960"/>
              </a:spcBef>
            </a:pPr>
            <a:r>
              <a:rPr sz="1800" b="1" spc="-25" dirty="0">
                <a:latin typeface="Arial"/>
                <a:cs typeface="Arial"/>
              </a:rPr>
              <a:t>Участники:</a:t>
            </a:r>
            <a:r>
              <a:rPr sz="1800" b="1" spc="165" dirty="0">
                <a:latin typeface="Arial"/>
                <a:cs typeface="Arial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обучающиеся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общеобразовательных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организаций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18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7</a:t>
            </a:r>
            <a:r>
              <a:rPr sz="1800" spc="20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по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spc="-85" dirty="0">
                <a:latin typeface="Microsoft Sans Serif"/>
                <a:cs typeface="Microsoft Sans Serif"/>
              </a:rPr>
              <a:t>11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spc="-40" dirty="0">
                <a:latin typeface="Microsoft Sans Serif"/>
                <a:cs typeface="Microsoft Sans Serif"/>
              </a:rPr>
              <a:t>класс</a:t>
            </a:r>
            <a:r>
              <a:rPr sz="1800" spc="19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(достигшие</a:t>
            </a:r>
            <a:r>
              <a:rPr sz="1800" spc="180" dirty="0">
                <a:latin typeface="Microsoft Sans Serif"/>
                <a:cs typeface="Microsoft Sans Serif"/>
              </a:rPr>
              <a:t> </a:t>
            </a:r>
            <a:r>
              <a:rPr sz="1800" spc="-40" dirty="0">
                <a:latin typeface="Microsoft Sans Serif"/>
                <a:cs typeface="Microsoft Sans Serif"/>
              </a:rPr>
              <a:t>13-летнего </a:t>
            </a:r>
            <a:r>
              <a:rPr sz="1800" spc="-459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возраста).</a:t>
            </a:r>
            <a:endParaRPr sz="18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00" dirty="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1200"/>
              </a:lnSpc>
            </a:pP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Целью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тестирования</a:t>
            </a: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является</a:t>
            </a:r>
            <a:r>
              <a:rPr sz="1800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выявление</a:t>
            </a:r>
            <a:r>
              <a:rPr sz="18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скрытой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явной</a:t>
            </a:r>
            <a:r>
              <a:rPr sz="1800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рискогенности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социально- </a:t>
            </a:r>
            <a:r>
              <a:rPr sz="18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психологических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условий,</a:t>
            </a:r>
            <a:r>
              <a:rPr sz="1800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формирующих</a:t>
            </a:r>
            <a:r>
              <a:rPr sz="1800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психологическую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готовность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14" dirty="0">
                <a:solidFill>
                  <a:srgbClr val="FF0000"/>
                </a:solidFill>
                <a:latin typeface="Microsoft Sans Serif"/>
                <a:cs typeface="Microsoft Sans Serif"/>
              </a:rPr>
              <a:t>к</a:t>
            </a:r>
            <a:r>
              <a:rPr sz="1800" spc="-11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зависимому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поведению </a:t>
            </a:r>
            <a:r>
              <a:rPr sz="1800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 несовершеннолетних.</a:t>
            </a:r>
            <a:endParaRPr sz="1800" dirty="0">
              <a:latin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1667255"/>
            <a:ext cx="392430" cy="48996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2992373"/>
            <a:ext cx="392430" cy="49225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672" y="4933950"/>
            <a:ext cx="392429" cy="4907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295400"/>
          </a:xfrm>
          <a:custGeom>
            <a:avLst/>
            <a:gdLst/>
            <a:ahLst/>
            <a:cxnLst/>
            <a:rect l="l" t="t" r="r" b="b"/>
            <a:pathLst>
              <a:path w="12192000" h="1295400">
                <a:moveTo>
                  <a:pt x="12192000" y="0"/>
                </a:moveTo>
                <a:lnTo>
                  <a:pt x="0" y="0"/>
                </a:lnTo>
                <a:lnTo>
                  <a:pt x="0" y="1295400"/>
                </a:lnTo>
                <a:lnTo>
                  <a:pt x="12192000" y="12954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799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7492" y="507492"/>
            <a:ext cx="57181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Нормативно-правовая</a:t>
            </a:r>
            <a:r>
              <a:rPr sz="2800" spc="15" dirty="0"/>
              <a:t> </a:t>
            </a:r>
            <a:r>
              <a:rPr sz="2800" dirty="0"/>
              <a:t>база</a:t>
            </a:r>
            <a:endParaRPr sz="28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089144" y="1475900"/>
          <a:ext cx="6816724" cy="852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140">
                <a:tc>
                  <a:txBody>
                    <a:bodyPr/>
                    <a:lstStyle/>
                    <a:p>
                      <a:pPr marL="31750">
                        <a:lnSpc>
                          <a:spcPts val="2210"/>
                        </a:lnSpc>
                      </a:pPr>
                      <a:r>
                        <a:rPr sz="2000" spc="-4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Тестирование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2210"/>
                        </a:lnSpc>
                      </a:pPr>
                      <a:r>
                        <a:rPr sz="2000" spc="-4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проводится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9725">
                        <a:lnSpc>
                          <a:spcPts val="2210"/>
                        </a:lnSpc>
                      </a:pPr>
                      <a:r>
                        <a:rPr sz="2000" b="1" spc="-25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при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210"/>
                        </a:lnSpc>
                      </a:pPr>
                      <a:r>
                        <a:rPr sz="2000" b="1" spc="-30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н</a:t>
                      </a:r>
                      <a:r>
                        <a:rPr sz="2000" b="1" spc="-25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2000" b="1" spc="-30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ли</a:t>
                      </a:r>
                      <a:r>
                        <a:rPr sz="2000" b="1" spc="-40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2000" b="1" spc="-35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2000" b="1" dirty="0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и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40">
                <a:tc>
                  <a:txBody>
                    <a:bodyPr/>
                    <a:lstStyle/>
                    <a:p>
                      <a:pPr marL="31750">
                        <a:lnSpc>
                          <a:spcPts val="2215"/>
                        </a:lnSpc>
                      </a:pPr>
                      <a:r>
                        <a:rPr sz="2000" spc="-4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информированного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2215"/>
                        </a:lnSpc>
                        <a:tabLst>
                          <a:tab pos="1555115" algn="l"/>
                        </a:tabLst>
                      </a:pPr>
                      <a:r>
                        <a:rPr sz="2000" spc="-3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согласия	</a:t>
                      </a:r>
                      <a:r>
                        <a:rPr sz="2000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2215"/>
                        </a:lnSpc>
                      </a:pPr>
                      <a:r>
                        <a:rPr sz="2000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письм</a:t>
                      </a:r>
                      <a:r>
                        <a:rPr sz="2000" spc="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2000" spc="-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2000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2000" spc="-5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ой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ts val="2215"/>
                        </a:lnSpc>
                      </a:pPr>
                      <a:r>
                        <a:rPr sz="2000" spc="-40" dirty="0">
                          <a:solidFill>
                            <a:srgbClr val="2E5496"/>
                          </a:solidFill>
                          <a:latin typeface="Microsoft Sans Serif"/>
                          <a:cs typeface="Microsoft Sans Serif"/>
                        </a:rPr>
                        <a:t>форме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0" y="1267204"/>
            <a:ext cx="11486515" cy="5591175"/>
            <a:chOff x="0" y="1267204"/>
            <a:chExt cx="11486515" cy="559117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67204"/>
              <a:ext cx="4724400" cy="559079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95770" y="4930345"/>
              <a:ext cx="1790535" cy="149310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одного</a:t>
            </a:r>
            <a:r>
              <a:rPr spc="-55" dirty="0"/>
              <a:t> </a:t>
            </a:r>
            <a:r>
              <a:rPr spc="-50" dirty="0"/>
              <a:t>из</a:t>
            </a:r>
            <a:r>
              <a:rPr spc="-45" dirty="0"/>
              <a:t> </a:t>
            </a:r>
            <a:r>
              <a:rPr spc="-40" dirty="0"/>
              <a:t>родителей</a:t>
            </a:r>
            <a:r>
              <a:rPr spc="-35" dirty="0"/>
              <a:t> </a:t>
            </a:r>
            <a:r>
              <a:rPr spc="-50" dirty="0"/>
              <a:t>(законного</a:t>
            </a:r>
            <a:r>
              <a:rPr spc="-45" dirty="0"/>
              <a:t> </a:t>
            </a:r>
            <a:r>
              <a:rPr spc="-20" dirty="0"/>
              <a:t>представителя) </a:t>
            </a:r>
            <a:r>
              <a:rPr spc="-15" dirty="0"/>
              <a:t> </a:t>
            </a:r>
            <a:r>
              <a:rPr spc="-45" dirty="0"/>
              <a:t>обучающихся</a:t>
            </a:r>
            <a:r>
              <a:rPr spc="-40" dirty="0"/>
              <a:t> </a:t>
            </a:r>
            <a:r>
              <a:rPr spc="-15" dirty="0"/>
              <a:t>до</a:t>
            </a:r>
            <a:r>
              <a:rPr spc="-10" dirty="0"/>
              <a:t> </a:t>
            </a:r>
            <a:r>
              <a:rPr spc="5" dirty="0"/>
              <a:t>15</a:t>
            </a:r>
            <a:r>
              <a:rPr spc="10" dirty="0"/>
              <a:t> </a:t>
            </a:r>
            <a:r>
              <a:rPr spc="-35" dirty="0"/>
              <a:t>лет</a:t>
            </a:r>
            <a:r>
              <a:rPr spc="-30" dirty="0"/>
              <a:t> </a:t>
            </a:r>
            <a:r>
              <a:rPr b="1" spc="-15" dirty="0">
                <a:latin typeface="Arial"/>
                <a:cs typeface="Arial"/>
              </a:rPr>
              <a:t>или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самого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45" dirty="0">
                <a:latin typeface="Arial"/>
                <a:cs typeface="Arial"/>
              </a:rPr>
              <a:t>обучающегося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в </a:t>
            </a:r>
            <a:r>
              <a:rPr b="1" spc="-545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возрасте</a:t>
            </a:r>
            <a:r>
              <a:rPr b="1" spc="-9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с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5" dirty="0">
                <a:latin typeface="Arial"/>
                <a:cs typeface="Arial"/>
              </a:rPr>
              <a:t>15</a:t>
            </a:r>
            <a:r>
              <a:rPr b="1" spc="-110" dirty="0">
                <a:latin typeface="Arial"/>
                <a:cs typeface="Arial"/>
              </a:rPr>
              <a:t> </a:t>
            </a:r>
            <a:r>
              <a:rPr b="1" spc="-85" dirty="0">
                <a:latin typeface="Arial"/>
                <a:cs typeface="Arial"/>
              </a:rPr>
              <a:t>лет.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pc="-40" dirty="0"/>
              <a:t>Согласие</a:t>
            </a:r>
            <a:r>
              <a:rPr spc="695" dirty="0"/>
              <a:t> </a:t>
            </a:r>
            <a:r>
              <a:rPr spc="700" dirty="0"/>
              <a:t> </a:t>
            </a:r>
            <a:r>
              <a:rPr spc="-55" dirty="0"/>
              <a:t>фиксирует</a:t>
            </a:r>
            <a:r>
              <a:rPr spc="420" dirty="0"/>
              <a:t> </a:t>
            </a:r>
            <a:r>
              <a:rPr spc="1375" dirty="0"/>
              <a:t> </a:t>
            </a:r>
            <a:r>
              <a:rPr b="1" spc="-5" dirty="0">
                <a:latin typeface="Arial"/>
                <a:cs typeface="Arial"/>
              </a:rPr>
              <a:t>разрешение</a:t>
            </a:r>
            <a:r>
              <a:rPr b="1" spc="545" dirty="0">
                <a:latin typeface="Arial"/>
                <a:cs typeface="Arial"/>
              </a:rPr>
              <a:t>  </a:t>
            </a:r>
            <a:r>
              <a:rPr b="1" spc="550" dirty="0">
                <a:latin typeface="Arial"/>
                <a:cs typeface="Arial"/>
              </a:rPr>
              <a:t> </a:t>
            </a:r>
            <a:r>
              <a:rPr spc="-10" dirty="0"/>
              <a:t>Вашему </a:t>
            </a:r>
            <a:r>
              <a:rPr spc="-520" dirty="0"/>
              <a:t> </a:t>
            </a:r>
            <a:r>
              <a:rPr spc="-30" dirty="0"/>
              <a:t>р</a:t>
            </a:r>
            <a:r>
              <a:rPr spc="-55" dirty="0"/>
              <a:t>еб</a:t>
            </a:r>
            <a:r>
              <a:rPr spc="-30" dirty="0"/>
              <a:t>е</a:t>
            </a:r>
            <a:r>
              <a:rPr spc="-35" dirty="0"/>
              <a:t>н</a:t>
            </a:r>
            <a:r>
              <a:rPr spc="-65" dirty="0"/>
              <a:t>ку</a:t>
            </a:r>
            <a:r>
              <a:rPr spc="-35" dirty="0"/>
              <a:t> </a:t>
            </a:r>
            <a:r>
              <a:rPr spc="-25" dirty="0"/>
              <a:t>у</a:t>
            </a:r>
            <a:r>
              <a:rPr spc="-50" dirty="0"/>
              <a:t>ч</a:t>
            </a:r>
            <a:r>
              <a:rPr spc="-25" dirty="0"/>
              <a:t>аст</a:t>
            </a:r>
            <a:r>
              <a:rPr spc="-55" dirty="0"/>
              <a:t>в</a:t>
            </a:r>
            <a:r>
              <a:rPr spc="-25" dirty="0"/>
              <a:t>о</a:t>
            </a:r>
            <a:r>
              <a:rPr spc="-50" dirty="0"/>
              <a:t>в</a:t>
            </a:r>
            <a:r>
              <a:rPr spc="-75" dirty="0"/>
              <a:t>а</a:t>
            </a:r>
            <a:r>
              <a:rPr spc="-30" dirty="0"/>
              <a:t>т</a:t>
            </a:r>
            <a:r>
              <a:rPr spc="-5" dirty="0"/>
              <a:t>ь</a:t>
            </a:r>
            <a:r>
              <a:rPr spc="-100" dirty="0"/>
              <a:t> </a:t>
            </a:r>
            <a:r>
              <a:rPr dirty="0"/>
              <a:t>в</a:t>
            </a:r>
            <a:r>
              <a:rPr spc="20" dirty="0"/>
              <a:t> </a:t>
            </a:r>
            <a:r>
              <a:rPr spc="-30" dirty="0"/>
              <a:t>т</a:t>
            </a:r>
            <a:r>
              <a:rPr spc="-10" dirty="0"/>
              <a:t>естиро</a:t>
            </a:r>
            <a:r>
              <a:rPr spc="-30" dirty="0"/>
              <a:t>в</a:t>
            </a:r>
            <a:r>
              <a:rPr spc="-10" dirty="0"/>
              <a:t>ани</a:t>
            </a:r>
            <a:r>
              <a:rPr spc="-5" dirty="0"/>
              <a:t>и.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314943" y="4182617"/>
            <a:ext cx="3733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20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39200" y="3877817"/>
            <a:ext cx="2197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5625" marR="5080" indent="-543560">
              <a:lnSpc>
                <a:spcPct val="100000"/>
              </a:lnSpc>
              <a:spcBef>
                <a:spcPts val="95"/>
              </a:spcBef>
            </a:pPr>
            <a:r>
              <a:rPr sz="20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осведомленность </a:t>
            </a:r>
            <a:r>
              <a:rPr sz="20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дли</a:t>
            </a:r>
            <a:r>
              <a:rPr sz="20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20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льности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16766" y="3877817"/>
            <a:ext cx="1682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 indent="-127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о  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08194" y="3877817"/>
            <a:ext cx="306133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937894" algn="l"/>
                <a:tab pos="2407285" algn="l"/>
              </a:tabLst>
            </a:pPr>
            <a:r>
              <a:rPr sz="2000" b="1" spc="-35" dirty="0">
                <a:solidFill>
                  <a:srgbClr val="2E5496"/>
                </a:solidFill>
                <a:latin typeface="Arial"/>
                <a:cs typeface="Arial"/>
              </a:rPr>
              <a:t>П</a:t>
            </a:r>
            <a:r>
              <a:rPr sz="2000" b="1" spc="-55" dirty="0">
                <a:solidFill>
                  <a:srgbClr val="2E5496"/>
                </a:solidFill>
                <a:latin typeface="Arial"/>
                <a:cs typeface="Arial"/>
              </a:rPr>
              <a:t>о</a:t>
            </a:r>
            <a:r>
              <a:rPr sz="2000" b="1" spc="-35" dirty="0">
                <a:solidFill>
                  <a:srgbClr val="2E5496"/>
                </a:solidFill>
                <a:latin typeface="Arial"/>
                <a:cs typeface="Arial"/>
              </a:rPr>
              <a:t>д</a:t>
            </a:r>
            <a:r>
              <a:rPr sz="2000" b="1" spc="-40" dirty="0">
                <a:solidFill>
                  <a:srgbClr val="2E5496"/>
                </a:solidFill>
                <a:latin typeface="Arial"/>
                <a:cs typeface="Arial"/>
              </a:rPr>
              <a:t>т</a:t>
            </a:r>
            <a:r>
              <a:rPr sz="2000" b="1" spc="-60" dirty="0">
                <a:solidFill>
                  <a:srgbClr val="2E5496"/>
                </a:solidFill>
                <a:latin typeface="Arial"/>
                <a:cs typeface="Arial"/>
              </a:rPr>
              <a:t>в</a:t>
            </a:r>
            <a:r>
              <a:rPr sz="2000" b="1" spc="-30" dirty="0">
                <a:solidFill>
                  <a:srgbClr val="2E5496"/>
                </a:solidFill>
                <a:latin typeface="Arial"/>
                <a:cs typeface="Arial"/>
              </a:rPr>
              <a:t>е</a:t>
            </a:r>
            <a:r>
              <a:rPr sz="2000" b="1" spc="-65" dirty="0">
                <a:solidFill>
                  <a:srgbClr val="2E5496"/>
                </a:solidFill>
                <a:latin typeface="Arial"/>
                <a:cs typeface="Arial"/>
              </a:rPr>
              <a:t>р</a:t>
            </a:r>
            <a:r>
              <a:rPr sz="2000" b="1" spc="-30" dirty="0">
                <a:solidFill>
                  <a:srgbClr val="2E5496"/>
                </a:solidFill>
                <a:latin typeface="Arial"/>
                <a:cs typeface="Arial"/>
              </a:rPr>
              <a:t>ж</a:t>
            </a:r>
            <a:r>
              <a:rPr sz="2000" b="1" spc="-35" dirty="0">
                <a:solidFill>
                  <a:srgbClr val="2E5496"/>
                </a:solidFill>
                <a:latin typeface="Arial"/>
                <a:cs typeface="Arial"/>
              </a:rPr>
              <a:t>д</a:t>
            </a:r>
            <a:r>
              <a:rPr sz="2000" b="1" spc="-30" dirty="0">
                <a:solidFill>
                  <a:srgbClr val="2E5496"/>
                </a:solidFill>
                <a:latin typeface="Arial"/>
                <a:cs typeface="Arial"/>
              </a:rPr>
              <a:t>а</a:t>
            </a:r>
            <a:r>
              <a:rPr sz="2000" b="1" spc="-60" dirty="0">
                <a:solidFill>
                  <a:srgbClr val="2E5496"/>
                </a:solidFill>
                <a:latin typeface="Arial"/>
                <a:cs typeface="Arial"/>
              </a:rPr>
              <a:t>е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т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Вашу  </a:t>
            </a:r>
            <a:r>
              <a:rPr sz="20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цели	</a:t>
            </a:r>
            <a:r>
              <a:rPr sz="20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тестирования, </a:t>
            </a: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20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во</a:t>
            </a:r>
            <a:r>
              <a:rPr sz="2000" spc="-14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2000" spc="-110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20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2000" spc="-135" dirty="0">
                <a:solidFill>
                  <a:srgbClr val="2E5496"/>
                </a:solidFill>
                <a:latin typeface="Microsoft Sans Serif"/>
                <a:cs typeface="Microsoft Sans Serif"/>
              </a:rPr>
              <a:t>ж</a:t>
            </a:r>
            <a:r>
              <a:rPr sz="20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20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ы</a:t>
            </a: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r>
              <a:rPr sz="2000" spc="-10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20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2000" spc="-114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20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2000" spc="-114" dirty="0">
                <a:solidFill>
                  <a:srgbClr val="2E5496"/>
                </a:solidFill>
                <a:latin typeface="Microsoft Sans Serif"/>
                <a:cs typeface="Microsoft Sans Serif"/>
              </a:rPr>
              <a:t>у</a:t>
            </a:r>
            <a:r>
              <a:rPr sz="20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2000" spc="-235" dirty="0">
                <a:solidFill>
                  <a:srgbClr val="2E5496"/>
                </a:solidFill>
                <a:latin typeface="Microsoft Sans Serif"/>
                <a:cs typeface="Microsoft Sans Serif"/>
              </a:rPr>
              <a:t>ь</a:t>
            </a:r>
            <a:r>
              <a:rPr sz="20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2000" spc="-114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20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20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20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r>
              <a:rPr sz="20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052175" cy="1066800"/>
            </a:xfrm>
            <a:custGeom>
              <a:avLst/>
              <a:gdLst/>
              <a:ahLst/>
              <a:cxnLst/>
              <a:rect l="l" t="t" r="r" b="b"/>
              <a:pathLst>
                <a:path w="11052175" h="1066800">
                  <a:moveTo>
                    <a:pt x="0" y="1066800"/>
                  </a:moveTo>
                  <a:lnTo>
                    <a:pt x="11052048" y="1066800"/>
                  </a:lnTo>
                  <a:lnTo>
                    <a:pt x="11052048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solidFill>
              <a:srgbClr val="6799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52047" y="0"/>
              <a:ext cx="1140460" cy="6259830"/>
            </a:xfrm>
            <a:custGeom>
              <a:avLst/>
              <a:gdLst/>
              <a:ahLst/>
              <a:cxnLst/>
              <a:rect l="l" t="t" r="r" b="b"/>
              <a:pathLst>
                <a:path w="1140459" h="6259830">
                  <a:moveTo>
                    <a:pt x="0" y="6259830"/>
                  </a:moveTo>
                  <a:lnTo>
                    <a:pt x="1139952" y="6259830"/>
                  </a:lnTo>
                  <a:lnTo>
                    <a:pt x="1139952" y="0"/>
                  </a:lnTo>
                  <a:lnTo>
                    <a:pt x="0" y="0"/>
                  </a:lnTo>
                  <a:lnTo>
                    <a:pt x="0" y="6259830"/>
                  </a:lnTo>
                  <a:close/>
                </a:path>
              </a:pathLst>
            </a:custGeom>
            <a:solidFill>
              <a:srgbClr val="B8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16351" y="6259829"/>
              <a:ext cx="9375775" cy="598170"/>
            </a:xfrm>
            <a:custGeom>
              <a:avLst/>
              <a:gdLst/>
              <a:ahLst/>
              <a:cxnLst/>
              <a:rect l="l" t="t" r="r" b="b"/>
              <a:pathLst>
                <a:path w="9375775" h="598170">
                  <a:moveTo>
                    <a:pt x="9375648" y="598167"/>
                  </a:moveTo>
                  <a:lnTo>
                    <a:pt x="9375648" y="0"/>
                  </a:lnTo>
                  <a:lnTo>
                    <a:pt x="0" y="0"/>
                  </a:lnTo>
                  <a:lnTo>
                    <a:pt x="0" y="598167"/>
                  </a:lnTo>
                  <a:lnTo>
                    <a:pt x="9375648" y="598167"/>
                  </a:lnTo>
                  <a:close/>
                </a:path>
              </a:pathLst>
            </a:custGeom>
            <a:solidFill>
              <a:srgbClr val="244E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3471" y="280670"/>
            <a:ext cx="36861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Проведение</a:t>
            </a:r>
            <a:r>
              <a:rPr sz="3000" spc="-85" dirty="0"/>
              <a:t> </a:t>
            </a:r>
            <a:r>
              <a:rPr sz="3000" dirty="0"/>
              <a:t>СПТ</a:t>
            </a:r>
            <a:endParaRPr sz="3000"/>
          </a:p>
        </p:txBody>
      </p:sp>
      <p:sp>
        <p:nvSpPr>
          <p:cNvPr id="14" name="object 14"/>
          <p:cNvSpPr txBox="1"/>
          <p:nvPr/>
        </p:nvSpPr>
        <p:spPr>
          <a:xfrm>
            <a:off x="535940" y="1357450"/>
            <a:ext cx="10360660" cy="3671749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635"/>
              </a:spcBef>
              <a:tabLst>
                <a:tab pos="8968740" algn="l"/>
              </a:tabLst>
            </a:pPr>
            <a:r>
              <a:rPr sz="2400" spc="-100" dirty="0">
                <a:latin typeface="Times New Roman" pitchFamily="18" charset="0"/>
                <a:cs typeface="Times New Roman" pitchFamily="18" charset="0"/>
              </a:rPr>
              <a:t>Обучающиеся</a:t>
            </a:r>
            <a:r>
              <a:rPr sz="240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25" dirty="0" err="1">
                <a:latin typeface="Times New Roman" pitchFamily="18" charset="0"/>
                <a:cs typeface="Times New Roman" pitchFamily="18" charset="0"/>
              </a:rPr>
              <a:t>заполняют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20" dirty="0" err="1">
                <a:latin typeface="Times New Roman" pitchFamily="18" charset="0"/>
                <a:cs typeface="Times New Roman" pitchFamily="18" charset="0"/>
              </a:rPr>
              <a:t>анкеты</a:t>
            </a:r>
            <a:r>
              <a:rPr lang="ru-RU" sz="2400" spc="-120" dirty="0">
                <a:latin typeface="Times New Roman" pitchFamily="18" charset="0"/>
                <a:cs typeface="Times New Roman" pitchFamily="18" charset="0"/>
              </a:rPr>
              <a:t>  в формате электронного тестирования.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927100">
              <a:lnSpc>
                <a:spcPct val="100000"/>
              </a:lnSpc>
            </a:pPr>
            <a:r>
              <a:rPr sz="2400" spc="-1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2400" spc="-9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sz="2400" spc="-135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400" spc="-165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400" spc="-11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spc="-15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400" spc="-100" dirty="0">
                <a:latin typeface="Times New Roman" pitchFamily="18" charset="0"/>
                <a:cs typeface="Times New Roman" pitchFamily="18" charset="0"/>
              </a:rPr>
              <a:t>ьн</a:t>
            </a:r>
            <a:r>
              <a:rPr sz="2400" spc="-90" dirty="0">
                <a:latin typeface="Times New Roman" pitchFamily="18" charset="0"/>
                <a:cs typeface="Times New Roman" pitchFamily="18" charset="0"/>
              </a:rPr>
              <a:t>ос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sz="24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5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ес</a:t>
            </a:r>
            <a:r>
              <a:rPr sz="2400" spc="-90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ро</a:t>
            </a:r>
            <a:r>
              <a:rPr sz="2400" spc="-105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400" spc="-95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400" spc="-9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400" spc="105" dirty="0" err="1">
                <a:latin typeface="Times New Roman" pitchFamily="18" charset="0"/>
                <a:cs typeface="Times New Roman" pitchFamily="18" charset="0"/>
              </a:rPr>
              <a:t>я</a:t>
            </a:r>
            <a:r>
              <a:rPr sz="2400" spc="-7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ос</a:t>
            </a:r>
            <a:r>
              <a:rPr sz="2400" spc="-105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400" spc="-13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sz="2400" spc="-65" dirty="0" err="1">
                <a:latin typeface="Times New Roman" pitchFamily="18" charset="0"/>
                <a:cs typeface="Times New Roman" pitchFamily="18" charset="0"/>
              </a:rPr>
              <a:t>л</a:t>
            </a:r>
            <a:r>
              <a:rPr sz="2400" spc="-95" dirty="0" err="1">
                <a:latin typeface="Times New Roman" pitchFamily="18" charset="0"/>
                <a:cs typeface="Times New Roman" pitchFamily="18" charset="0"/>
              </a:rPr>
              <a:t>я</a:t>
            </a:r>
            <a:r>
              <a:rPr sz="2400" spc="-145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spc="-1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spc="-85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sz="2400" spc="-8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sz="24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9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sz="2400" spc="-145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2400" spc="-15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sz="2400" spc="-14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sz="2400" spc="-34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700" marR="5080" indent="914400">
              <a:lnSpc>
                <a:spcPct val="125000"/>
              </a:lnSpc>
            </a:pP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Конфиденциальность</a:t>
            </a:r>
            <a:r>
              <a:rPr lang="ru-RU" sz="24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85" dirty="0" err="1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10" dirty="0" err="1">
                <a:latin typeface="Times New Roman" pitchFamily="18" charset="0"/>
                <a:cs typeface="Times New Roman" pitchFamily="18" charset="0"/>
              </a:rPr>
              <a:t>анкетирования</a:t>
            </a:r>
            <a:r>
              <a:rPr sz="2400" spc="-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10" dirty="0" err="1">
                <a:latin typeface="Times New Roman" pitchFamily="18" charset="0"/>
                <a:cs typeface="Times New Roman" pitchFamily="18" charset="0"/>
              </a:rPr>
              <a:t>обеспечивается</a:t>
            </a:r>
            <a:r>
              <a:rPr lang="ru-RU" sz="2400" spc="-110" dirty="0">
                <a:latin typeface="Times New Roman" pitchFamily="18" charset="0"/>
                <a:cs typeface="Times New Roman" pitchFamily="18" charset="0"/>
              </a:rPr>
              <a:t>. 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latin typeface="Microsoft Sans Serif"/>
              <a:cs typeface="Microsoft Sans Serif"/>
            </a:endParaRPr>
          </a:p>
          <a:p>
            <a:pPr marL="3553460" indent="78740">
              <a:lnSpc>
                <a:spcPct val="100000"/>
              </a:lnSpc>
              <a:spcBef>
                <a:spcPts val="5"/>
              </a:spcBef>
            </a:pP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Работа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ID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строго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8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 err="1">
                <a:solidFill>
                  <a:srgbClr val="FF0000"/>
                </a:solidFill>
                <a:latin typeface="Arial"/>
                <a:cs typeface="Arial"/>
              </a:rPr>
              <a:t>соблюдением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 err="1">
                <a:solidFill>
                  <a:srgbClr val="FF0000"/>
                </a:solidFill>
                <a:latin typeface="Arial"/>
                <a:cs typeface="Arial"/>
              </a:rPr>
              <a:t>конфиденциальности</a:t>
            </a:r>
            <a:r>
              <a:rPr lang="ru-RU" sz="1800" b="1" spc="-10" dirty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 marL="3557270" marR="118110" indent="-3810" algn="r">
              <a:lnSpc>
                <a:spcPts val="2000"/>
              </a:lnSpc>
              <a:spcBef>
                <a:spcPts val="1335"/>
              </a:spcBef>
            </a:pP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Школа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получает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только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УСРЕДНЕННЫЕ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(статистические) </a:t>
            </a:r>
            <a:r>
              <a:rPr sz="1800" b="1" spc="-48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результаты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виде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статистического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отчета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по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классу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или</a:t>
            </a:r>
            <a:endParaRPr sz="1800" dirty="0">
              <a:latin typeface="Arial"/>
              <a:cs typeface="Arial"/>
            </a:endParaRPr>
          </a:p>
          <a:p>
            <a:pPr marR="118110" algn="r">
              <a:lnSpc>
                <a:spcPts val="1960"/>
              </a:lnSpc>
            </a:pP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школе</a:t>
            </a:r>
            <a:r>
              <a:rPr sz="18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целом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6655" y="4387596"/>
            <a:ext cx="2666999" cy="8557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76125" cy="1267460"/>
          </a:xfrm>
          <a:custGeom>
            <a:avLst/>
            <a:gdLst/>
            <a:ahLst/>
            <a:cxnLst/>
            <a:rect l="l" t="t" r="r" b="b"/>
            <a:pathLst>
              <a:path w="12176125" h="1267460">
                <a:moveTo>
                  <a:pt x="0" y="1267205"/>
                </a:moveTo>
                <a:lnTo>
                  <a:pt x="12175998" y="1267205"/>
                </a:lnTo>
                <a:lnTo>
                  <a:pt x="12175998" y="0"/>
                </a:lnTo>
                <a:lnTo>
                  <a:pt x="0" y="0"/>
                </a:lnTo>
                <a:lnTo>
                  <a:pt x="0" y="1267205"/>
                </a:lnTo>
                <a:close/>
              </a:path>
            </a:pathLst>
          </a:custGeom>
          <a:solidFill>
            <a:srgbClr val="6799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7705" y="360425"/>
            <a:ext cx="63665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/>
              <a:t>На</a:t>
            </a:r>
            <a:r>
              <a:rPr sz="3200" spc="-30" dirty="0"/>
              <a:t> </a:t>
            </a:r>
            <a:r>
              <a:rPr sz="3200" spc="-5" dirty="0"/>
              <a:t>чём основана</a:t>
            </a:r>
            <a:r>
              <a:rPr sz="3200" spc="-20" dirty="0"/>
              <a:t> </a:t>
            </a:r>
            <a:r>
              <a:rPr sz="3200" spc="-5" dirty="0"/>
              <a:t>методика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636" y="1540934"/>
            <a:ext cx="4364563" cy="432646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031994" y="1652524"/>
            <a:ext cx="669925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1175385" algn="l"/>
                <a:tab pos="2257425" algn="l"/>
                <a:tab pos="2320925" algn="l"/>
                <a:tab pos="2725420" algn="l"/>
                <a:tab pos="3804285" algn="l"/>
                <a:tab pos="4485005" algn="l"/>
                <a:tab pos="4762500" algn="l"/>
                <a:tab pos="5348605" algn="l"/>
                <a:tab pos="5821680" algn="l"/>
                <a:tab pos="6558280" algn="l"/>
              </a:tabLst>
            </a:pP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д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а	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осно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	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дс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и	о	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непреры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ност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и  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дин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ов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еменн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сти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1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местн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о	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14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действи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ен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«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факторов 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риска» и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 «факторов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защиты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».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95494" y="3357625"/>
            <a:ext cx="4282440" cy="84836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  <a:tabLst>
                <a:tab pos="820419" algn="l"/>
                <a:tab pos="2169795" algn="l"/>
                <a:tab pos="3181985" algn="l"/>
              </a:tabLst>
            </a:pP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«фа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ор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ы	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рис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»	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н</a:t>
            </a:r>
            <a:r>
              <a:rPr sz="1800" b="1" spc="-60" dirty="0">
                <a:solidFill>
                  <a:srgbClr val="2E5496"/>
                </a:solidFill>
                <a:latin typeface="Arial"/>
                <a:cs typeface="Arial"/>
              </a:rPr>
              <a:t>а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чина</a:t>
            </a:r>
            <a:r>
              <a:rPr sz="1800" b="1" spc="-65" dirty="0">
                <a:solidFill>
                  <a:srgbClr val="2E5496"/>
                </a:solidFill>
                <a:latin typeface="Arial"/>
                <a:cs typeface="Arial"/>
              </a:rPr>
              <a:t>ю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т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tabLst>
                <a:tab pos="1492250" algn="l"/>
                <a:tab pos="2602865" algn="l"/>
                <a:tab pos="2898140" algn="l"/>
              </a:tabLst>
            </a:pP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«факторами	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защиты»	</a:t>
            </a:r>
            <a:r>
              <a:rPr sz="1800" spc="470" dirty="0">
                <a:solidFill>
                  <a:srgbClr val="2E5496"/>
                </a:solidFill>
                <a:latin typeface="Microsoft Sans Serif"/>
                <a:cs typeface="Microsoft Sans Serif"/>
              </a:rPr>
              <a:t>–	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необходимо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07143" y="3357625"/>
            <a:ext cx="24015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7329">
              <a:lnSpc>
                <a:spcPct val="150000"/>
              </a:lnSpc>
              <a:spcBef>
                <a:spcPts val="100"/>
              </a:spcBef>
              <a:tabLst>
                <a:tab pos="1258570" algn="l"/>
                <a:tab pos="2000885" algn="l"/>
              </a:tabLst>
            </a:pP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прео</a:t>
            </a:r>
            <a:r>
              <a:rPr sz="1800" b="1" spc="-50" dirty="0">
                <a:solidFill>
                  <a:srgbClr val="2E5496"/>
                </a:solidFill>
                <a:latin typeface="Arial"/>
                <a:cs typeface="Arial"/>
              </a:rPr>
              <a:t>б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ладат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ь	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над  о</a:t>
            </a:r>
            <a:r>
              <a:rPr sz="1800" spc="-90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ы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ь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	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2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-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5494" y="4180585"/>
            <a:ext cx="6712584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педагогическую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помощь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социальную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50" dirty="0">
                <a:solidFill>
                  <a:srgbClr val="2E5496"/>
                </a:solidFill>
                <a:latin typeface="Arial"/>
                <a:cs typeface="Arial"/>
              </a:rPr>
              <a:t>поддержку,</a:t>
            </a:r>
            <a:r>
              <a:rPr sz="1800" b="1" spc="-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чтобы 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предотвратить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таким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образом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вовлечение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негативные 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проявления,</a:t>
            </a:r>
            <a:r>
              <a:rPr sz="1800" spc="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том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числе</a:t>
            </a:r>
            <a:r>
              <a:rPr sz="1800" spc="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наркопотребление.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59197" y="142494"/>
            <a:ext cx="22161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0" dirty="0">
                <a:solidFill>
                  <a:srgbClr val="FFFFFF"/>
                </a:solidFill>
                <a:latin typeface="Verdana"/>
                <a:cs typeface="Verdana"/>
              </a:rPr>
              <a:t>Помните!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6425" y="1342847"/>
            <a:ext cx="962406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44830">
              <a:lnSpc>
                <a:spcPct val="150000"/>
              </a:lnSpc>
              <a:spcBef>
                <a:spcPts val="100"/>
              </a:spcBef>
            </a:pPr>
            <a:r>
              <a:rPr sz="3200" b="1" spc="-15" dirty="0">
                <a:solidFill>
                  <a:srgbClr val="1F3863"/>
                </a:solidFill>
                <a:latin typeface="Arial"/>
                <a:cs typeface="Arial"/>
              </a:rPr>
              <a:t>Давая свое </a:t>
            </a:r>
            <a:r>
              <a:rPr sz="3200" b="1" spc="-55" dirty="0">
                <a:solidFill>
                  <a:srgbClr val="1F3863"/>
                </a:solidFill>
                <a:latin typeface="Arial"/>
                <a:cs typeface="Arial"/>
              </a:rPr>
              <a:t>согласие </a:t>
            </a:r>
            <a:r>
              <a:rPr sz="3200" b="1" spc="-5" dirty="0">
                <a:solidFill>
                  <a:srgbClr val="1F3863"/>
                </a:solidFill>
                <a:latin typeface="Arial"/>
                <a:cs typeface="Arial"/>
              </a:rPr>
              <a:t>на </a:t>
            </a:r>
            <a:r>
              <a:rPr sz="3200" b="1" spc="-15" dirty="0">
                <a:solidFill>
                  <a:srgbClr val="1F3863"/>
                </a:solidFill>
                <a:latin typeface="Arial"/>
                <a:cs typeface="Arial"/>
              </a:rPr>
              <a:t>тестирование, </a:t>
            </a:r>
            <a:r>
              <a:rPr sz="3200" b="1" spc="-5" dirty="0">
                <a:solidFill>
                  <a:srgbClr val="1F3863"/>
                </a:solidFill>
                <a:latin typeface="Arial"/>
                <a:cs typeface="Arial"/>
              </a:rPr>
              <a:t>мы </a:t>
            </a:r>
            <a:r>
              <a:rPr sz="3200" b="1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25" dirty="0">
                <a:solidFill>
                  <a:srgbClr val="1F3863"/>
                </a:solidFill>
                <a:latin typeface="Arial"/>
                <a:cs typeface="Arial"/>
              </a:rPr>
              <a:t>заботимся</a:t>
            </a:r>
            <a:r>
              <a:rPr sz="3200" b="1" spc="-3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F3863"/>
                </a:solidFill>
                <a:latin typeface="Arial"/>
                <a:cs typeface="Arial"/>
              </a:rPr>
              <a:t>о</a:t>
            </a:r>
            <a:r>
              <a:rPr sz="3200" b="1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1F3863"/>
                </a:solidFill>
                <a:latin typeface="Arial"/>
                <a:cs typeface="Arial"/>
              </a:rPr>
              <a:t>здоровье</a:t>
            </a:r>
            <a:r>
              <a:rPr sz="3200" b="1" spc="-3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F3863"/>
                </a:solidFill>
                <a:latin typeface="Arial"/>
                <a:cs typeface="Arial"/>
              </a:rPr>
              <a:t>и </a:t>
            </a:r>
            <a:r>
              <a:rPr sz="3200" b="1" spc="-25" dirty="0">
                <a:solidFill>
                  <a:srgbClr val="1F3863"/>
                </a:solidFill>
                <a:latin typeface="Arial"/>
                <a:cs typeface="Arial"/>
              </a:rPr>
              <a:t>будущем</a:t>
            </a:r>
            <a:r>
              <a:rPr sz="3200" b="1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F3863"/>
                </a:solidFill>
                <a:latin typeface="Arial"/>
                <a:cs typeface="Arial"/>
              </a:rPr>
              <a:t>наших</a:t>
            </a:r>
            <a:r>
              <a:rPr sz="3200" b="1" spc="-1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1F3863"/>
                </a:solidFill>
                <a:latin typeface="Arial"/>
                <a:cs typeface="Arial"/>
              </a:rPr>
              <a:t>детей!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1200" y="3006851"/>
            <a:ext cx="8648700" cy="36225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379</Words>
  <Application>Microsoft Office PowerPoint</Application>
  <PresentationFormat>Широкоэкранный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Microsoft Sans Serif</vt:lpstr>
      <vt:lpstr>Times New Roman</vt:lpstr>
      <vt:lpstr>Verdana</vt:lpstr>
      <vt:lpstr>Office Theme</vt:lpstr>
      <vt:lpstr>Родителям о социально- психологическом тестировании</vt:lpstr>
      <vt:lpstr>Презентация PowerPoint</vt:lpstr>
      <vt:lpstr>Нормативно-правовая база</vt:lpstr>
      <vt:lpstr>Проведение СПТ</vt:lpstr>
      <vt:lpstr>На чём основана методика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</dc:creator>
  <cp:lastModifiedBy>Пользователь</cp:lastModifiedBy>
  <cp:revision>3</cp:revision>
  <dcterms:created xsi:type="dcterms:W3CDTF">2023-09-12T08:28:13Z</dcterms:created>
  <dcterms:modified xsi:type="dcterms:W3CDTF">2024-09-16T09:19:19Z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2023-09-12T00:00:00Z</vt:filetime>
  </property>
</Properties>
</file>